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C75393C9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82" r:id="rId12"/>
    <p:sldId id="283" r:id="rId13"/>
    <p:sldId id="286" r:id="rId14"/>
    <p:sldId id="284" r:id="rId15"/>
    <p:sldId id="287" r:id="rId16"/>
    <p:sldId id="288" r:id="rId17"/>
    <p:sldId id="285" r:id="rId18"/>
    <p:sldId id="289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comments/modernComment_103_C75393C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66AF29-C7EC-4D84-8170-BD7629F2E620}" authorId="{B6706189-4051-F0EC-10B7-62A2E5B815A7}" created="2024-09-04T19:30:48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4143305" sldId="259"/>
      <ac:graphicFrameMk id="11" creationId="{85916D9D-B9A3-1938-1FEA-3D92E820D4DF}"/>
    </ac:deMkLst>
    <p188:replyLst>
      <p188:reply id="{9F4CD716-E1F1-4DB4-8D50-9842E174A068}" authorId="{B6706189-4051-F0EC-10B7-62A2E5B815A7}" created="2024-09-04T19:38:45.364">
        <p188:txBody>
          <a:bodyPr/>
          <a:lstStyle/>
          <a:p>
            <a:r>
              <a:rPr lang="en-US"/>
              <a:t>Add different branches for ITD/ILD</a:t>
            </a:r>
          </a:p>
        </p188:txBody>
      </p188:reply>
    </p188:replyLst>
    <p188:txBody>
      <a:bodyPr/>
      <a:lstStyle/>
      <a:p>
        <a:r>
          <a:rPr lang="en-US"/>
          <a:t>Add subloop for delays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7A3B3-4E89-4E9C-B2EE-D35FA99C0CB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58831-D494-4328-A232-DEB32F8EC52F}">
      <dgm:prSet phldrT="[Text]"/>
      <dgm:spPr/>
      <dgm:t>
        <a:bodyPr/>
        <a:lstStyle/>
        <a:p>
          <a:r>
            <a:rPr lang="en-US" dirty="0"/>
            <a:t>Create order of </a:t>
          </a:r>
          <a:r>
            <a:rPr lang="en-US" dirty="0" err="1"/>
            <a:t>dashs</a:t>
          </a:r>
          <a:r>
            <a:rPr lang="en-US" dirty="0"/>
            <a:t> and </a:t>
          </a:r>
          <a:r>
            <a:rPr lang="en-US" dirty="0" err="1"/>
            <a:t>gashs</a:t>
          </a:r>
          <a:r>
            <a:rPr lang="en-US" dirty="0"/>
            <a:t> for target and masker streams</a:t>
          </a:r>
        </a:p>
      </dgm:t>
    </dgm:pt>
    <dgm:pt modelId="{E369E09D-346D-4E4D-BB42-08243C9E92C9}" type="parTrans" cxnId="{D512D017-8A3E-4138-AB30-DEFAF16F2025}">
      <dgm:prSet/>
      <dgm:spPr/>
      <dgm:t>
        <a:bodyPr/>
        <a:lstStyle/>
        <a:p>
          <a:endParaRPr lang="en-US"/>
        </a:p>
      </dgm:t>
    </dgm:pt>
    <dgm:pt modelId="{5E572BDB-FD55-4E5B-93FE-81030E343610}" type="sibTrans" cxnId="{D512D017-8A3E-4138-AB30-DEFAF16F2025}">
      <dgm:prSet/>
      <dgm:spPr/>
      <dgm:t>
        <a:bodyPr/>
        <a:lstStyle/>
        <a:p>
          <a:endParaRPr lang="en-US"/>
        </a:p>
      </dgm:t>
    </dgm:pt>
    <dgm:pt modelId="{A4D088DD-3FDF-41EF-BCD6-CC6C31F94E84}">
      <dgm:prSet phldrT="[Text]"/>
      <dgm:spPr/>
      <dgm:t>
        <a:bodyPr/>
        <a:lstStyle/>
        <a:p>
          <a:r>
            <a:rPr lang="en-US" dirty="0"/>
            <a:t>Generate indices of </a:t>
          </a:r>
          <a:r>
            <a:rPr lang="en-US" dirty="0" err="1"/>
            <a:t>bashs</a:t>
          </a:r>
          <a:r>
            <a:rPr lang="en-US" dirty="0"/>
            <a:t> for both streams, with constraints. Replace existing dash or gash at selected indices in both streams</a:t>
          </a:r>
        </a:p>
      </dgm:t>
    </dgm:pt>
    <dgm:pt modelId="{CA2F1B76-E74B-4098-85B0-526F28F82E89}" type="parTrans" cxnId="{C956EE7B-DECD-42D4-AA47-C400512C4C48}">
      <dgm:prSet/>
      <dgm:spPr/>
      <dgm:t>
        <a:bodyPr/>
        <a:lstStyle/>
        <a:p>
          <a:endParaRPr lang="en-US"/>
        </a:p>
      </dgm:t>
    </dgm:pt>
    <dgm:pt modelId="{E522D4CD-FAD7-4593-ABC6-FC4226AA942D}" type="sibTrans" cxnId="{C956EE7B-DECD-42D4-AA47-C400512C4C48}">
      <dgm:prSet/>
      <dgm:spPr/>
      <dgm:t>
        <a:bodyPr/>
        <a:lstStyle/>
        <a:p>
          <a:endParaRPr lang="en-US"/>
        </a:p>
      </dgm:t>
    </dgm:pt>
    <dgm:pt modelId="{26C6489D-D13E-48A5-8FA1-40F2C52D50B9}">
      <dgm:prSet phldrT="[Text]"/>
      <dgm:spPr/>
      <dgm:t>
        <a:bodyPr/>
        <a:lstStyle/>
        <a:p>
          <a:r>
            <a:rPr lang="en-US" dirty="0"/>
            <a:t>Loop through individual words and append sound waveforms to target/masker arrays, including delays </a:t>
          </a:r>
        </a:p>
      </dgm:t>
    </dgm:pt>
    <dgm:pt modelId="{295111DF-DF12-49BD-AA16-E37701C64E43}" type="parTrans" cxnId="{D0742BF3-B810-44C0-AC77-6584D17163F6}">
      <dgm:prSet/>
      <dgm:spPr/>
      <dgm:t>
        <a:bodyPr/>
        <a:lstStyle/>
        <a:p>
          <a:endParaRPr lang="en-US"/>
        </a:p>
      </dgm:t>
    </dgm:pt>
    <dgm:pt modelId="{15F9914F-E8C5-47F8-BCE5-9ED8CA1D0774}" type="sibTrans" cxnId="{D0742BF3-B810-44C0-AC77-6584D17163F6}">
      <dgm:prSet/>
      <dgm:spPr/>
      <dgm:t>
        <a:bodyPr/>
        <a:lstStyle/>
        <a:p>
          <a:endParaRPr lang="en-US"/>
        </a:p>
      </dgm:t>
    </dgm:pt>
    <dgm:pt modelId="{E7773A80-EA8D-4C72-9D15-3DF2B2B1831E}">
      <dgm:prSet phldrT="[Text]"/>
      <dgm:spPr/>
      <dgm:t>
        <a:bodyPr/>
        <a:lstStyle/>
        <a:p>
          <a:r>
            <a:rPr lang="en-US" dirty="0"/>
            <a:t>Spatialize target, masker and cue</a:t>
          </a:r>
        </a:p>
        <a:p>
          <a:r>
            <a:rPr lang="en-US" dirty="0"/>
            <a:t>- If ITD, delay contra ear</a:t>
          </a:r>
        </a:p>
        <a:p>
          <a:r>
            <a:rPr lang="en-US" dirty="0"/>
            <a:t>- If ILD, apply HRTF mag sp.</a:t>
          </a:r>
        </a:p>
        <a:p>
          <a:r>
            <a:rPr lang="en-US" dirty="0"/>
            <a:t>- If ILD Mag, apply full HRTF to calculate ITDs,  then apply ILD </a:t>
          </a:r>
          <a:r>
            <a:rPr lang="en-US" dirty="0" err="1"/>
            <a:t>magnifiication</a:t>
          </a:r>
          <a:r>
            <a:rPr lang="en-US" dirty="0"/>
            <a:t> to HRTF mag. sp. Signal WITH ATTACK</a:t>
          </a:r>
        </a:p>
      </dgm:t>
    </dgm:pt>
    <dgm:pt modelId="{6D353827-4A5D-4E99-82F1-1A5EC171D6F3}" type="parTrans" cxnId="{83C6D11B-D148-46F9-99CD-326BA96B6D73}">
      <dgm:prSet/>
      <dgm:spPr/>
      <dgm:t>
        <a:bodyPr/>
        <a:lstStyle/>
        <a:p>
          <a:endParaRPr lang="en-US"/>
        </a:p>
      </dgm:t>
    </dgm:pt>
    <dgm:pt modelId="{CA5A0D3A-01AA-4935-A5EF-951E1483E5D9}" type="sibTrans" cxnId="{83C6D11B-D148-46F9-99CD-326BA96B6D73}">
      <dgm:prSet/>
      <dgm:spPr/>
      <dgm:t>
        <a:bodyPr/>
        <a:lstStyle/>
        <a:p>
          <a:endParaRPr lang="en-US"/>
        </a:p>
      </dgm:t>
    </dgm:pt>
    <dgm:pt modelId="{1D19165B-D80A-4B16-BADA-B9C9FA4DE40E}">
      <dgm:prSet phldrT="[Text]"/>
      <dgm:spPr/>
      <dgm:t>
        <a:bodyPr/>
        <a:lstStyle/>
        <a:p>
          <a:r>
            <a:rPr lang="en-US" dirty="0"/>
            <a:t>Concatenate left channel data (cue, ISI data, target + masker) and same for right channel data</a:t>
          </a:r>
        </a:p>
      </dgm:t>
    </dgm:pt>
    <dgm:pt modelId="{F0A1B0F9-2D90-462F-BBCB-49C54A6DC82D}" type="parTrans" cxnId="{3B9C3D12-4394-469D-AA5E-CA8EF8B34DD6}">
      <dgm:prSet/>
      <dgm:spPr/>
      <dgm:t>
        <a:bodyPr/>
        <a:lstStyle/>
        <a:p>
          <a:endParaRPr lang="en-US"/>
        </a:p>
      </dgm:t>
    </dgm:pt>
    <dgm:pt modelId="{46AB6264-18F5-4F6F-B7ED-CF3500294F90}" type="sibTrans" cxnId="{3B9C3D12-4394-469D-AA5E-CA8EF8B34DD6}">
      <dgm:prSet/>
      <dgm:spPr/>
      <dgm:t>
        <a:bodyPr/>
        <a:lstStyle/>
        <a:p>
          <a:endParaRPr lang="en-US"/>
        </a:p>
      </dgm:t>
    </dgm:pt>
    <dgm:pt modelId="{A741343E-C049-44CE-BDF0-0AD1638253E0}">
      <dgm:prSet phldrT="[Text]"/>
      <dgm:spPr/>
      <dgm:t>
        <a:bodyPr/>
        <a:lstStyle/>
        <a:p>
          <a:r>
            <a:rPr lang="en-US" dirty="0"/>
            <a:t>Write to file</a:t>
          </a:r>
        </a:p>
      </dgm:t>
    </dgm:pt>
    <dgm:pt modelId="{2EE5500C-992D-4B0A-94A1-571FE7871146}" type="parTrans" cxnId="{A4BCC313-41F3-494C-8985-EF7BEAF899D2}">
      <dgm:prSet/>
      <dgm:spPr/>
      <dgm:t>
        <a:bodyPr/>
        <a:lstStyle/>
        <a:p>
          <a:endParaRPr lang="en-US"/>
        </a:p>
      </dgm:t>
    </dgm:pt>
    <dgm:pt modelId="{9D30339F-B9C6-49D2-BE9F-EC8B404804FB}" type="sibTrans" cxnId="{A4BCC313-41F3-494C-8985-EF7BEAF899D2}">
      <dgm:prSet/>
      <dgm:spPr/>
      <dgm:t>
        <a:bodyPr/>
        <a:lstStyle/>
        <a:p>
          <a:endParaRPr lang="en-US"/>
        </a:p>
      </dgm:t>
    </dgm:pt>
    <dgm:pt modelId="{2C6F7F29-C3C3-4654-9E4A-9CA6419D00D4}" type="pres">
      <dgm:prSet presAssocID="{BA97A3B3-4E89-4E9C-B2EE-D35FA99C0CBD}" presName="Name0" presStyleCnt="0">
        <dgm:presLayoutVars>
          <dgm:dir/>
          <dgm:resizeHandles val="exact"/>
        </dgm:presLayoutVars>
      </dgm:prSet>
      <dgm:spPr/>
    </dgm:pt>
    <dgm:pt modelId="{ACCA4717-3AC5-4394-94FB-6ECBA003992A}" type="pres">
      <dgm:prSet presAssocID="{1E258831-D494-4328-A232-DEB32F8EC52F}" presName="node" presStyleLbl="node1" presStyleIdx="0" presStyleCnt="6">
        <dgm:presLayoutVars>
          <dgm:bulletEnabled val="1"/>
        </dgm:presLayoutVars>
      </dgm:prSet>
      <dgm:spPr/>
    </dgm:pt>
    <dgm:pt modelId="{9F6A2AB4-5DF2-4BB6-B9E1-E2D9A8DF9A11}" type="pres">
      <dgm:prSet presAssocID="{5E572BDB-FD55-4E5B-93FE-81030E343610}" presName="sibTrans" presStyleLbl="sibTrans1D1" presStyleIdx="0" presStyleCnt="5"/>
      <dgm:spPr/>
    </dgm:pt>
    <dgm:pt modelId="{894F6C36-00B2-4266-BF69-AB3660C4678B}" type="pres">
      <dgm:prSet presAssocID="{5E572BDB-FD55-4E5B-93FE-81030E343610}" presName="connectorText" presStyleLbl="sibTrans1D1" presStyleIdx="0" presStyleCnt="5"/>
      <dgm:spPr/>
    </dgm:pt>
    <dgm:pt modelId="{B4A037AC-882B-4E36-AEE1-13780F2A8347}" type="pres">
      <dgm:prSet presAssocID="{A4D088DD-3FDF-41EF-BCD6-CC6C31F94E84}" presName="node" presStyleLbl="node1" presStyleIdx="1" presStyleCnt="6">
        <dgm:presLayoutVars>
          <dgm:bulletEnabled val="1"/>
        </dgm:presLayoutVars>
      </dgm:prSet>
      <dgm:spPr/>
    </dgm:pt>
    <dgm:pt modelId="{82CE06C8-3AB9-4E49-85D3-FD7B8B76C42A}" type="pres">
      <dgm:prSet presAssocID="{E522D4CD-FAD7-4593-ABC6-FC4226AA942D}" presName="sibTrans" presStyleLbl="sibTrans1D1" presStyleIdx="1" presStyleCnt="5"/>
      <dgm:spPr/>
    </dgm:pt>
    <dgm:pt modelId="{7E2427A8-377A-4B4D-B6CC-99A423CE591B}" type="pres">
      <dgm:prSet presAssocID="{E522D4CD-FAD7-4593-ABC6-FC4226AA942D}" presName="connectorText" presStyleLbl="sibTrans1D1" presStyleIdx="1" presStyleCnt="5"/>
      <dgm:spPr/>
    </dgm:pt>
    <dgm:pt modelId="{85C54EF6-1758-41FE-A130-C3F103AC9BC6}" type="pres">
      <dgm:prSet presAssocID="{26C6489D-D13E-48A5-8FA1-40F2C52D50B9}" presName="node" presStyleLbl="node1" presStyleIdx="2" presStyleCnt="6">
        <dgm:presLayoutVars>
          <dgm:bulletEnabled val="1"/>
        </dgm:presLayoutVars>
      </dgm:prSet>
      <dgm:spPr/>
    </dgm:pt>
    <dgm:pt modelId="{061C543E-7890-4099-B29D-D91892481110}" type="pres">
      <dgm:prSet presAssocID="{15F9914F-E8C5-47F8-BCE5-9ED8CA1D0774}" presName="sibTrans" presStyleLbl="sibTrans1D1" presStyleIdx="2" presStyleCnt="5"/>
      <dgm:spPr/>
    </dgm:pt>
    <dgm:pt modelId="{FF9944D3-6874-4FE5-80BA-DBB5349107CE}" type="pres">
      <dgm:prSet presAssocID="{15F9914F-E8C5-47F8-BCE5-9ED8CA1D0774}" presName="connectorText" presStyleLbl="sibTrans1D1" presStyleIdx="2" presStyleCnt="5"/>
      <dgm:spPr/>
    </dgm:pt>
    <dgm:pt modelId="{D7E79703-73F8-4BAA-A6FF-C1EFB050EC1A}" type="pres">
      <dgm:prSet presAssocID="{E7773A80-EA8D-4C72-9D15-3DF2B2B1831E}" presName="node" presStyleLbl="node1" presStyleIdx="3" presStyleCnt="6">
        <dgm:presLayoutVars>
          <dgm:bulletEnabled val="1"/>
        </dgm:presLayoutVars>
      </dgm:prSet>
      <dgm:spPr/>
    </dgm:pt>
    <dgm:pt modelId="{BA2FC8FE-6064-40CA-83FA-1A7032A5D804}" type="pres">
      <dgm:prSet presAssocID="{CA5A0D3A-01AA-4935-A5EF-951E1483E5D9}" presName="sibTrans" presStyleLbl="sibTrans1D1" presStyleIdx="3" presStyleCnt="5"/>
      <dgm:spPr/>
    </dgm:pt>
    <dgm:pt modelId="{258BA466-E598-4FD1-9E5B-B16B0C1BC652}" type="pres">
      <dgm:prSet presAssocID="{CA5A0D3A-01AA-4935-A5EF-951E1483E5D9}" presName="connectorText" presStyleLbl="sibTrans1D1" presStyleIdx="3" presStyleCnt="5"/>
      <dgm:spPr/>
    </dgm:pt>
    <dgm:pt modelId="{DD471EEC-8698-4D48-87A3-DC886EBAF465}" type="pres">
      <dgm:prSet presAssocID="{1D19165B-D80A-4B16-BADA-B9C9FA4DE40E}" presName="node" presStyleLbl="node1" presStyleIdx="4" presStyleCnt="6">
        <dgm:presLayoutVars>
          <dgm:bulletEnabled val="1"/>
        </dgm:presLayoutVars>
      </dgm:prSet>
      <dgm:spPr/>
    </dgm:pt>
    <dgm:pt modelId="{2A19D7D2-A164-45F2-AC47-9E96E84FFEA8}" type="pres">
      <dgm:prSet presAssocID="{46AB6264-18F5-4F6F-B7ED-CF3500294F90}" presName="sibTrans" presStyleLbl="sibTrans1D1" presStyleIdx="4" presStyleCnt="5"/>
      <dgm:spPr/>
    </dgm:pt>
    <dgm:pt modelId="{47E5752A-3DE0-4AB6-88B5-A3B2C71EC39C}" type="pres">
      <dgm:prSet presAssocID="{46AB6264-18F5-4F6F-B7ED-CF3500294F90}" presName="connectorText" presStyleLbl="sibTrans1D1" presStyleIdx="4" presStyleCnt="5"/>
      <dgm:spPr/>
    </dgm:pt>
    <dgm:pt modelId="{ADFB7C58-6836-4DCE-AC56-2F15E41D7AB5}" type="pres">
      <dgm:prSet presAssocID="{A741343E-C049-44CE-BDF0-0AD1638253E0}" presName="node" presStyleLbl="node1" presStyleIdx="5" presStyleCnt="6">
        <dgm:presLayoutVars>
          <dgm:bulletEnabled val="1"/>
        </dgm:presLayoutVars>
      </dgm:prSet>
      <dgm:spPr/>
    </dgm:pt>
  </dgm:ptLst>
  <dgm:cxnLst>
    <dgm:cxn modelId="{3B9C3D12-4394-469D-AA5E-CA8EF8B34DD6}" srcId="{BA97A3B3-4E89-4E9C-B2EE-D35FA99C0CBD}" destId="{1D19165B-D80A-4B16-BADA-B9C9FA4DE40E}" srcOrd="4" destOrd="0" parTransId="{F0A1B0F9-2D90-462F-BBCB-49C54A6DC82D}" sibTransId="{46AB6264-18F5-4F6F-B7ED-CF3500294F90}"/>
    <dgm:cxn modelId="{A4BCC313-41F3-494C-8985-EF7BEAF899D2}" srcId="{BA97A3B3-4E89-4E9C-B2EE-D35FA99C0CBD}" destId="{A741343E-C049-44CE-BDF0-0AD1638253E0}" srcOrd="5" destOrd="0" parTransId="{2EE5500C-992D-4B0A-94A1-571FE7871146}" sibTransId="{9D30339F-B9C6-49D2-BE9F-EC8B404804FB}"/>
    <dgm:cxn modelId="{D512D017-8A3E-4138-AB30-DEFAF16F2025}" srcId="{BA97A3B3-4E89-4E9C-B2EE-D35FA99C0CBD}" destId="{1E258831-D494-4328-A232-DEB32F8EC52F}" srcOrd="0" destOrd="0" parTransId="{E369E09D-346D-4E4D-BB42-08243C9E92C9}" sibTransId="{5E572BDB-FD55-4E5B-93FE-81030E343610}"/>
    <dgm:cxn modelId="{ED9D921B-6258-4D68-881B-93ED09F1F08A}" type="presOf" srcId="{5E572BDB-FD55-4E5B-93FE-81030E343610}" destId="{9F6A2AB4-5DF2-4BB6-B9E1-E2D9A8DF9A11}" srcOrd="0" destOrd="0" presId="urn:microsoft.com/office/officeart/2005/8/layout/bProcess3"/>
    <dgm:cxn modelId="{83C6D11B-D148-46F9-99CD-326BA96B6D73}" srcId="{BA97A3B3-4E89-4E9C-B2EE-D35FA99C0CBD}" destId="{E7773A80-EA8D-4C72-9D15-3DF2B2B1831E}" srcOrd="3" destOrd="0" parTransId="{6D353827-4A5D-4E99-82F1-1A5EC171D6F3}" sibTransId="{CA5A0D3A-01AA-4935-A5EF-951E1483E5D9}"/>
    <dgm:cxn modelId="{99BD172F-8E24-42B9-A6E2-A199F9FEA733}" type="presOf" srcId="{1D19165B-D80A-4B16-BADA-B9C9FA4DE40E}" destId="{DD471EEC-8698-4D48-87A3-DC886EBAF465}" srcOrd="0" destOrd="0" presId="urn:microsoft.com/office/officeart/2005/8/layout/bProcess3"/>
    <dgm:cxn modelId="{C67E8B3A-737D-404E-9FD1-34FB90C8EFC5}" type="presOf" srcId="{26C6489D-D13E-48A5-8FA1-40F2C52D50B9}" destId="{85C54EF6-1758-41FE-A130-C3F103AC9BC6}" srcOrd="0" destOrd="0" presId="urn:microsoft.com/office/officeart/2005/8/layout/bProcess3"/>
    <dgm:cxn modelId="{552A475B-94D0-4F71-8843-4E66D4BC1768}" type="presOf" srcId="{E522D4CD-FAD7-4593-ABC6-FC4226AA942D}" destId="{82CE06C8-3AB9-4E49-85D3-FD7B8B76C42A}" srcOrd="0" destOrd="0" presId="urn:microsoft.com/office/officeart/2005/8/layout/bProcess3"/>
    <dgm:cxn modelId="{12594B67-3B31-43B8-8E31-1DBF9ABDEA2F}" type="presOf" srcId="{E7773A80-EA8D-4C72-9D15-3DF2B2B1831E}" destId="{D7E79703-73F8-4BAA-A6FF-C1EFB050EC1A}" srcOrd="0" destOrd="0" presId="urn:microsoft.com/office/officeart/2005/8/layout/bProcess3"/>
    <dgm:cxn modelId="{0F1DCA48-FD60-4A74-B3BF-12DFE448D0E4}" type="presOf" srcId="{1E258831-D494-4328-A232-DEB32F8EC52F}" destId="{ACCA4717-3AC5-4394-94FB-6ECBA003992A}" srcOrd="0" destOrd="0" presId="urn:microsoft.com/office/officeart/2005/8/layout/bProcess3"/>
    <dgm:cxn modelId="{EC69CB6D-D207-4FC9-A7C6-F833C62C2417}" type="presOf" srcId="{5E572BDB-FD55-4E5B-93FE-81030E343610}" destId="{894F6C36-00B2-4266-BF69-AB3660C4678B}" srcOrd="1" destOrd="0" presId="urn:microsoft.com/office/officeart/2005/8/layout/bProcess3"/>
    <dgm:cxn modelId="{77EE2F50-F46F-4E19-A431-854A01EB47BD}" type="presOf" srcId="{A741343E-C049-44CE-BDF0-0AD1638253E0}" destId="{ADFB7C58-6836-4DCE-AC56-2F15E41D7AB5}" srcOrd="0" destOrd="0" presId="urn:microsoft.com/office/officeart/2005/8/layout/bProcess3"/>
    <dgm:cxn modelId="{EBACDB55-53CF-4EE7-994F-9107F7763571}" type="presOf" srcId="{15F9914F-E8C5-47F8-BCE5-9ED8CA1D0774}" destId="{061C543E-7890-4099-B29D-D91892481110}" srcOrd="0" destOrd="0" presId="urn:microsoft.com/office/officeart/2005/8/layout/bProcess3"/>
    <dgm:cxn modelId="{C956EE7B-DECD-42D4-AA47-C400512C4C48}" srcId="{BA97A3B3-4E89-4E9C-B2EE-D35FA99C0CBD}" destId="{A4D088DD-3FDF-41EF-BCD6-CC6C31F94E84}" srcOrd="1" destOrd="0" parTransId="{CA2F1B76-E74B-4098-85B0-526F28F82E89}" sibTransId="{E522D4CD-FAD7-4593-ABC6-FC4226AA942D}"/>
    <dgm:cxn modelId="{BDEB0490-DCD3-457C-AD5A-5134FD7B0FC1}" type="presOf" srcId="{15F9914F-E8C5-47F8-BCE5-9ED8CA1D0774}" destId="{FF9944D3-6874-4FE5-80BA-DBB5349107CE}" srcOrd="1" destOrd="0" presId="urn:microsoft.com/office/officeart/2005/8/layout/bProcess3"/>
    <dgm:cxn modelId="{29420A97-1BED-4754-A7BF-BCBE611D4274}" type="presOf" srcId="{CA5A0D3A-01AA-4935-A5EF-951E1483E5D9}" destId="{BA2FC8FE-6064-40CA-83FA-1A7032A5D804}" srcOrd="0" destOrd="0" presId="urn:microsoft.com/office/officeart/2005/8/layout/bProcess3"/>
    <dgm:cxn modelId="{F79D0599-0433-4F4D-A55D-A94FFB9421BC}" type="presOf" srcId="{CA5A0D3A-01AA-4935-A5EF-951E1483E5D9}" destId="{258BA466-E598-4FD1-9E5B-B16B0C1BC652}" srcOrd="1" destOrd="0" presId="urn:microsoft.com/office/officeart/2005/8/layout/bProcess3"/>
    <dgm:cxn modelId="{0DA21DBE-DBD2-4F6B-869C-A24524F918BA}" type="presOf" srcId="{46AB6264-18F5-4F6F-B7ED-CF3500294F90}" destId="{47E5752A-3DE0-4AB6-88B5-A3B2C71EC39C}" srcOrd="1" destOrd="0" presId="urn:microsoft.com/office/officeart/2005/8/layout/bProcess3"/>
    <dgm:cxn modelId="{F7E747CE-944F-45E2-BDC0-8A8EC03C1AE7}" type="presOf" srcId="{A4D088DD-3FDF-41EF-BCD6-CC6C31F94E84}" destId="{B4A037AC-882B-4E36-AEE1-13780F2A8347}" srcOrd="0" destOrd="0" presId="urn:microsoft.com/office/officeart/2005/8/layout/bProcess3"/>
    <dgm:cxn modelId="{F5E3C6CF-57CE-4AD1-BEE4-E172BDAF10CA}" type="presOf" srcId="{46AB6264-18F5-4F6F-B7ED-CF3500294F90}" destId="{2A19D7D2-A164-45F2-AC47-9E96E84FFEA8}" srcOrd="0" destOrd="0" presId="urn:microsoft.com/office/officeart/2005/8/layout/bProcess3"/>
    <dgm:cxn modelId="{8709DBD5-9C04-4FAC-B3E0-839F8688791A}" type="presOf" srcId="{BA97A3B3-4E89-4E9C-B2EE-D35FA99C0CBD}" destId="{2C6F7F29-C3C3-4654-9E4A-9CA6419D00D4}" srcOrd="0" destOrd="0" presId="urn:microsoft.com/office/officeart/2005/8/layout/bProcess3"/>
    <dgm:cxn modelId="{D0742BF3-B810-44C0-AC77-6584D17163F6}" srcId="{BA97A3B3-4E89-4E9C-B2EE-D35FA99C0CBD}" destId="{26C6489D-D13E-48A5-8FA1-40F2C52D50B9}" srcOrd="2" destOrd="0" parTransId="{295111DF-DF12-49BD-AA16-E37701C64E43}" sibTransId="{15F9914F-E8C5-47F8-BCE5-9ED8CA1D0774}"/>
    <dgm:cxn modelId="{58C751FA-AB7C-430E-8721-2CC4D3C56F11}" type="presOf" srcId="{E522D4CD-FAD7-4593-ABC6-FC4226AA942D}" destId="{7E2427A8-377A-4B4D-B6CC-99A423CE591B}" srcOrd="1" destOrd="0" presId="urn:microsoft.com/office/officeart/2005/8/layout/bProcess3"/>
    <dgm:cxn modelId="{CBDBD17F-36D8-4B2C-BAB1-3AEF6BC93D9B}" type="presParOf" srcId="{2C6F7F29-C3C3-4654-9E4A-9CA6419D00D4}" destId="{ACCA4717-3AC5-4394-94FB-6ECBA003992A}" srcOrd="0" destOrd="0" presId="urn:microsoft.com/office/officeart/2005/8/layout/bProcess3"/>
    <dgm:cxn modelId="{AA59D507-B399-4FB7-A3D9-89116E1782EA}" type="presParOf" srcId="{2C6F7F29-C3C3-4654-9E4A-9CA6419D00D4}" destId="{9F6A2AB4-5DF2-4BB6-B9E1-E2D9A8DF9A11}" srcOrd="1" destOrd="0" presId="urn:microsoft.com/office/officeart/2005/8/layout/bProcess3"/>
    <dgm:cxn modelId="{1B8E3167-842F-4965-8BFE-191F9947663B}" type="presParOf" srcId="{9F6A2AB4-5DF2-4BB6-B9E1-E2D9A8DF9A11}" destId="{894F6C36-00B2-4266-BF69-AB3660C4678B}" srcOrd="0" destOrd="0" presId="urn:microsoft.com/office/officeart/2005/8/layout/bProcess3"/>
    <dgm:cxn modelId="{D44C3B72-968A-49A8-AB60-6516852CF4A7}" type="presParOf" srcId="{2C6F7F29-C3C3-4654-9E4A-9CA6419D00D4}" destId="{B4A037AC-882B-4E36-AEE1-13780F2A8347}" srcOrd="2" destOrd="0" presId="urn:microsoft.com/office/officeart/2005/8/layout/bProcess3"/>
    <dgm:cxn modelId="{A921D068-A1EC-4EA4-8EA3-CF69D20757C5}" type="presParOf" srcId="{2C6F7F29-C3C3-4654-9E4A-9CA6419D00D4}" destId="{82CE06C8-3AB9-4E49-85D3-FD7B8B76C42A}" srcOrd="3" destOrd="0" presId="urn:microsoft.com/office/officeart/2005/8/layout/bProcess3"/>
    <dgm:cxn modelId="{39D52DE8-E769-4D29-A713-168A8DD13571}" type="presParOf" srcId="{82CE06C8-3AB9-4E49-85D3-FD7B8B76C42A}" destId="{7E2427A8-377A-4B4D-B6CC-99A423CE591B}" srcOrd="0" destOrd="0" presId="urn:microsoft.com/office/officeart/2005/8/layout/bProcess3"/>
    <dgm:cxn modelId="{8681CCD7-57C3-4E24-8485-984AF5805C4B}" type="presParOf" srcId="{2C6F7F29-C3C3-4654-9E4A-9CA6419D00D4}" destId="{85C54EF6-1758-41FE-A130-C3F103AC9BC6}" srcOrd="4" destOrd="0" presId="urn:microsoft.com/office/officeart/2005/8/layout/bProcess3"/>
    <dgm:cxn modelId="{D3CA8EE5-208F-4189-8548-9450FEA5A4CD}" type="presParOf" srcId="{2C6F7F29-C3C3-4654-9E4A-9CA6419D00D4}" destId="{061C543E-7890-4099-B29D-D91892481110}" srcOrd="5" destOrd="0" presId="urn:microsoft.com/office/officeart/2005/8/layout/bProcess3"/>
    <dgm:cxn modelId="{B07A6866-8C07-4FFD-88FF-351B5CFD624D}" type="presParOf" srcId="{061C543E-7890-4099-B29D-D91892481110}" destId="{FF9944D3-6874-4FE5-80BA-DBB5349107CE}" srcOrd="0" destOrd="0" presId="urn:microsoft.com/office/officeart/2005/8/layout/bProcess3"/>
    <dgm:cxn modelId="{8AD39039-7C6E-49D7-ABDF-0C02E11B81B4}" type="presParOf" srcId="{2C6F7F29-C3C3-4654-9E4A-9CA6419D00D4}" destId="{D7E79703-73F8-4BAA-A6FF-C1EFB050EC1A}" srcOrd="6" destOrd="0" presId="urn:microsoft.com/office/officeart/2005/8/layout/bProcess3"/>
    <dgm:cxn modelId="{C406D338-C5D1-4A42-A634-60A2B702A728}" type="presParOf" srcId="{2C6F7F29-C3C3-4654-9E4A-9CA6419D00D4}" destId="{BA2FC8FE-6064-40CA-83FA-1A7032A5D804}" srcOrd="7" destOrd="0" presId="urn:microsoft.com/office/officeart/2005/8/layout/bProcess3"/>
    <dgm:cxn modelId="{A47A5A15-8A0B-40E7-9C72-D41C37BCB39A}" type="presParOf" srcId="{BA2FC8FE-6064-40CA-83FA-1A7032A5D804}" destId="{258BA466-E598-4FD1-9E5B-B16B0C1BC652}" srcOrd="0" destOrd="0" presId="urn:microsoft.com/office/officeart/2005/8/layout/bProcess3"/>
    <dgm:cxn modelId="{657FAAC5-D82E-4647-A1DB-CFED512BF9D1}" type="presParOf" srcId="{2C6F7F29-C3C3-4654-9E4A-9CA6419D00D4}" destId="{DD471EEC-8698-4D48-87A3-DC886EBAF465}" srcOrd="8" destOrd="0" presId="urn:microsoft.com/office/officeart/2005/8/layout/bProcess3"/>
    <dgm:cxn modelId="{E2541F7D-AFF8-4123-A142-AFCEDD660D17}" type="presParOf" srcId="{2C6F7F29-C3C3-4654-9E4A-9CA6419D00D4}" destId="{2A19D7D2-A164-45F2-AC47-9E96E84FFEA8}" srcOrd="9" destOrd="0" presId="urn:microsoft.com/office/officeart/2005/8/layout/bProcess3"/>
    <dgm:cxn modelId="{EA4326A4-3DCD-4E9E-9C84-BB345B5B476E}" type="presParOf" srcId="{2A19D7D2-A164-45F2-AC47-9E96E84FFEA8}" destId="{47E5752A-3DE0-4AB6-88B5-A3B2C71EC39C}" srcOrd="0" destOrd="0" presId="urn:microsoft.com/office/officeart/2005/8/layout/bProcess3"/>
    <dgm:cxn modelId="{9DDC3366-959F-4DF2-9505-1536CAFB9830}" type="presParOf" srcId="{2C6F7F29-C3C3-4654-9E4A-9CA6419D00D4}" destId="{ADFB7C58-6836-4DCE-AC56-2F15E41D7AB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A2AB4-5DF2-4BB6-B9E1-E2D9A8DF9A11}">
      <dsp:nvSpPr>
        <dsp:cNvPr id="0" name=""/>
        <dsp:cNvSpPr/>
      </dsp:nvSpPr>
      <dsp:spPr>
        <a:xfrm>
          <a:off x="3458230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1466296"/>
        <a:ext cx="39684" cy="7936"/>
      </dsp:txXfrm>
    </dsp:sp>
    <dsp:sp modelId="{ACCA4717-3AC5-4394-94FB-6ECBA003992A}">
      <dsp:nvSpPr>
        <dsp:cNvPr id="0" name=""/>
        <dsp:cNvSpPr/>
      </dsp:nvSpPr>
      <dsp:spPr>
        <a:xfrm>
          <a:off x="9167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order of </a:t>
          </a:r>
          <a:r>
            <a:rPr lang="en-US" sz="1600" kern="1200" dirty="0" err="1"/>
            <a:t>dashs</a:t>
          </a:r>
          <a:r>
            <a:rPr lang="en-US" sz="1600" kern="1200" dirty="0"/>
            <a:t> and </a:t>
          </a:r>
          <a:r>
            <a:rPr lang="en-US" sz="1600" kern="1200" dirty="0" err="1"/>
            <a:t>gashs</a:t>
          </a:r>
          <a:r>
            <a:rPr lang="en-US" sz="1600" kern="1200" dirty="0"/>
            <a:t> for target and masker streams</a:t>
          </a:r>
        </a:p>
      </dsp:txBody>
      <dsp:txXfrm>
        <a:off x="9167" y="435006"/>
        <a:ext cx="3450862" cy="2070517"/>
      </dsp:txXfrm>
    </dsp:sp>
    <dsp:sp modelId="{82CE06C8-3AB9-4E49-85D3-FD7B8B76C42A}">
      <dsp:nvSpPr>
        <dsp:cNvPr id="0" name=""/>
        <dsp:cNvSpPr/>
      </dsp:nvSpPr>
      <dsp:spPr>
        <a:xfrm>
          <a:off x="7702791" y="1424545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1466296"/>
        <a:ext cx="39684" cy="7936"/>
      </dsp:txXfrm>
    </dsp:sp>
    <dsp:sp modelId="{B4A037AC-882B-4E36-AEE1-13780F2A8347}">
      <dsp:nvSpPr>
        <dsp:cNvPr id="0" name=""/>
        <dsp:cNvSpPr/>
      </dsp:nvSpPr>
      <dsp:spPr>
        <a:xfrm>
          <a:off x="4253728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indices of </a:t>
          </a:r>
          <a:r>
            <a:rPr lang="en-US" sz="1600" kern="1200" dirty="0" err="1"/>
            <a:t>bashs</a:t>
          </a:r>
          <a:r>
            <a:rPr lang="en-US" sz="1600" kern="1200" dirty="0"/>
            <a:t> for both streams, with constraints. Replace existing dash or gash at selected indices in both streams</a:t>
          </a:r>
        </a:p>
      </dsp:txBody>
      <dsp:txXfrm>
        <a:off x="4253728" y="435006"/>
        <a:ext cx="3450862" cy="2070517"/>
      </dsp:txXfrm>
    </dsp:sp>
    <dsp:sp modelId="{061C543E-7890-4099-B29D-D91892481110}">
      <dsp:nvSpPr>
        <dsp:cNvPr id="0" name=""/>
        <dsp:cNvSpPr/>
      </dsp:nvSpPr>
      <dsp:spPr>
        <a:xfrm>
          <a:off x="1734598" y="2503724"/>
          <a:ext cx="8489122" cy="763098"/>
        </a:xfrm>
        <a:custGeom>
          <a:avLst/>
          <a:gdLst/>
          <a:ahLst/>
          <a:cxnLst/>
          <a:rect l="0" t="0" r="0" b="0"/>
          <a:pathLst>
            <a:path>
              <a:moveTo>
                <a:pt x="8489122" y="0"/>
              </a:moveTo>
              <a:lnTo>
                <a:pt x="8489122" y="398649"/>
              </a:lnTo>
              <a:lnTo>
                <a:pt x="0" y="398649"/>
              </a:lnTo>
              <a:lnTo>
                <a:pt x="0" y="7630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6006" y="2881305"/>
        <a:ext cx="426307" cy="7936"/>
      </dsp:txXfrm>
    </dsp:sp>
    <dsp:sp modelId="{85C54EF6-1758-41FE-A130-C3F103AC9BC6}">
      <dsp:nvSpPr>
        <dsp:cNvPr id="0" name=""/>
        <dsp:cNvSpPr/>
      </dsp:nvSpPr>
      <dsp:spPr>
        <a:xfrm>
          <a:off x="8498289" y="435006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Loop through individual words and append sound waveforms to target/masker arrays, including delays </a:t>
          </a:r>
        </a:p>
      </dsp:txBody>
      <dsp:txXfrm>
        <a:off x="8498289" y="435006"/>
        <a:ext cx="3450862" cy="2070517"/>
      </dsp:txXfrm>
    </dsp:sp>
    <dsp:sp modelId="{BA2FC8FE-6064-40CA-83FA-1A7032A5D804}">
      <dsp:nvSpPr>
        <dsp:cNvPr id="0" name=""/>
        <dsp:cNvSpPr/>
      </dsp:nvSpPr>
      <dsp:spPr>
        <a:xfrm>
          <a:off x="3458230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9936" y="4330513"/>
        <a:ext cx="39684" cy="7936"/>
      </dsp:txXfrm>
    </dsp:sp>
    <dsp:sp modelId="{D7E79703-73F8-4BAA-A6FF-C1EFB050EC1A}">
      <dsp:nvSpPr>
        <dsp:cNvPr id="0" name=""/>
        <dsp:cNvSpPr/>
      </dsp:nvSpPr>
      <dsp:spPr>
        <a:xfrm>
          <a:off x="9167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Spatialize target, masker and cue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ITD, delay contra ear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ILD, apply HRTF mag sp.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- If ILD Mag, apply full HRTF to calculate ITDs,  then apply ILD </a:t>
          </a:r>
          <a:r>
            <a:rPr lang="en-US" sz="1600" kern="1200" dirty="0" err="1"/>
            <a:t>magnifiication</a:t>
          </a:r>
          <a:r>
            <a:rPr lang="en-US" sz="1600" kern="1200" dirty="0"/>
            <a:t> to HRTF mag. sp. Signal WITH ATTACK</a:t>
          </a:r>
        </a:p>
      </dsp:txBody>
      <dsp:txXfrm>
        <a:off x="9167" y="3299222"/>
        <a:ext cx="3450862" cy="2070517"/>
      </dsp:txXfrm>
    </dsp:sp>
    <dsp:sp modelId="{2A19D7D2-A164-45F2-AC47-9E96E84FFEA8}">
      <dsp:nvSpPr>
        <dsp:cNvPr id="0" name=""/>
        <dsp:cNvSpPr/>
      </dsp:nvSpPr>
      <dsp:spPr>
        <a:xfrm>
          <a:off x="7702791" y="4288761"/>
          <a:ext cx="7630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30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4498" y="4330513"/>
        <a:ext cx="39684" cy="7936"/>
      </dsp:txXfrm>
    </dsp:sp>
    <dsp:sp modelId="{DD471EEC-8698-4D48-87A3-DC886EBAF465}">
      <dsp:nvSpPr>
        <dsp:cNvPr id="0" name=""/>
        <dsp:cNvSpPr/>
      </dsp:nvSpPr>
      <dsp:spPr>
        <a:xfrm>
          <a:off x="4253728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Concatenate left channel data (cue, ISI data, target + masker) and same for right channel data</a:t>
          </a:r>
        </a:p>
      </dsp:txBody>
      <dsp:txXfrm>
        <a:off x="4253728" y="3299222"/>
        <a:ext cx="3450862" cy="2070517"/>
      </dsp:txXfrm>
    </dsp:sp>
    <dsp:sp modelId="{ADFB7C58-6836-4DCE-AC56-2F15E41D7AB5}">
      <dsp:nvSpPr>
        <dsp:cNvPr id="0" name=""/>
        <dsp:cNvSpPr/>
      </dsp:nvSpPr>
      <dsp:spPr>
        <a:xfrm>
          <a:off x="8498289" y="3299222"/>
          <a:ext cx="3450862" cy="2070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Write to file</a:t>
          </a:r>
        </a:p>
      </dsp:txBody>
      <dsp:txXfrm>
        <a:off x="8498289" y="3299222"/>
        <a:ext cx="3450862" cy="207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33B8B-F365-4C62-BE57-15AEBFCC1DC8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2409D-E303-4C5C-8B9A-4A67C57AE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98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2409D-E303-4C5C-8B9A-4A67C57AEA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77E9-F073-1B54-DFB3-7AA855C7A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7D460-20C2-81FB-7688-5DB0A47CE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3C172-5E94-BC87-A9C2-3AF6A5E4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2B6B-4799-BBEC-A7E3-67C3F165D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0790-BF24-D212-2FEC-812DC19D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61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2F9D-F428-F446-CF1B-A7275610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A587F-C00E-5EC8-B0B6-33CC2BF9F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6DBD-F5C4-5580-9341-DA258999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6BEC-88F8-78DF-E1DC-8CEEE2CC5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6BE96-1E56-CDED-3127-F4E352F8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6903B-543F-14B4-C36C-EAD54F68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5D581-99A2-4B8E-3D76-720C2A8BA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F7032-9003-9708-CA9C-537A4221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A18C-E73E-9A49-3073-88E1FD20D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95AB4-AC95-62E6-B852-989B0A74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F37-0EC9-2467-6C60-E1AC44E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E8A2E-6799-4F9E-AB1C-FA4CD14AB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3D5-0196-F21C-580F-81170733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3A443-8F8D-F1C2-ADD9-B94CCCF4B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5DB2C-08D6-1B84-FE09-F0FCAC7A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04AA5-0D28-0034-715B-5E5D2B7A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8B090-DF03-E171-4F6C-3D41CAF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B2C35-745D-AB4F-58C5-ECDF0929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4CB4-5AC8-E24C-07CD-AB61CC7D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4F600-13B3-4B71-80BA-686B41F2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1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8359-0807-BBB7-5E9E-3BC3D2C9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690D-D4A6-3FA8-D7AE-5EC781F76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3AE4E-C215-64E7-29E7-88F1082EC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6BEA1-FCC8-DB70-04CE-56CDDBC26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9B1FD-39A8-8822-A089-0D0CD4B5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A1DA-5849-6622-2AC6-E81A935F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35A3-6C63-C5DB-C6E1-6117CFEB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4C252-FE64-19E6-DAA8-3A461511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C7E4A-23CF-AFC3-859C-E2A785D3F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4D087-094D-EB7B-CC16-C1A46261A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95A2B-47AC-7D00-FB2A-2E2E2437B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4472F5-487E-85F6-F51C-F07FF045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D29F3-BCC5-F762-BA5F-9D3C53D7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E3E3E-63E9-5BAF-E48A-900E6FDB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678E-2191-DA98-2119-44BB56CB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5C25-912E-3498-11DE-68B58CA2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401B9-69F9-28F9-90D5-AF1271EE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3C41E-7307-060A-33B1-CB31E87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5E07-BB75-F66F-551A-F375C4C9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169F9-01FF-6E44-156E-E781BD10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F098-97ED-E30B-A5D7-84B33396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4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4CB3-B76A-2D79-ED49-C27F923D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9581-46B4-CFC3-58A7-B0CC67B4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57700-29A1-A610-2220-FB7029593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94DAE-1D94-9F4D-A469-DDEAAC0D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627B-A0DB-EC84-3D94-D48DFA64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FB143-F346-4F29-7ED0-B988392F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6689-9F6B-DD09-ACAE-2FA38F3B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40732-F7A8-5AAC-56A6-DBFE99311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F1A1E-EA8F-01D7-132B-18C80E299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8D1F-8506-049C-1159-F9356ACA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5324E-88B3-6CB2-16E4-D918D864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DB7E9-A0A5-EEDC-780E-0AA89A2B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DE9C0-24E9-5CCF-F934-5BD8F12FB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2E52B-D413-31D0-7720-C1139ADEA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B5BD9-1E27-CAFC-7ADC-377285AAF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936B-3AE4-4EAA-9E04-6A8F6A40DB5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5773-3A32-B812-2DB4-6BD92DAA9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33C4F-1AC2-96D6-8CDB-4F794010E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62B03C-C7BA-4348-A90E-B04F16DD8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9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3_C75393C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1.WAV"/><Relationship Id="rId7" Type="http://schemas.microsoft.com/office/2007/relationships/media" Target="../media/media7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.png"/><Relationship Id="rId4" Type="http://schemas.openxmlformats.org/officeDocument/2006/relationships/audio" Target="../media/media1.WAV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7C28-72A5-B282-304A-1F43AE475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MILD-Master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4B814-6A99-D41A-14C4-3F1575266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Timing and processing flow diagram </a:t>
            </a:r>
          </a:p>
        </p:txBody>
      </p:sp>
    </p:spTree>
    <p:extLst>
      <p:ext uri="{BB962C8B-B14F-4D97-AF65-F5344CB8AC3E}">
        <p14:creationId xmlns:p14="http://schemas.microsoft.com/office/powerpoint/2010/main" val="259032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2AF3-1913-6B10-558A-EDF5FCE2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619" y="182245"/>
            <a:ext cx="10551160" cy="1311275"/>
          </a:xfrm>
        </p:spPr>
        <p:txBody>
          <a:bodyPr/>
          <a:lstStyle/>
          <a:p>
            <a:r>
              <a:rPr lang="en-US" dirty="0"/>
              <a:t>ILD to ITD matching (6 match trials per ITD, 5 subbies)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E56E-21E5-7FBF-B20D-7C314C5F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2" y="1690688"/>
            <a:ext cx="85248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9695-119A-6299-F484-D53927EA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With 500 </a:t>
            </a:r>
            <a:r>
              <a:rPr lang="en-US" sz="3600" dirty="0" err="1"/>
              <a:t>ms</a:t>
            </a:r>
            <a:r>
              <a:rPr lang="en-US" sz="3600" dirty="0"/>
              <a:t> tokens, behavior seems to plateau beyond 5 deg. Natural ILDs (Maybe 10 if Ben stares at it!!)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1B6A9-F0A1-0D3F-A5B5-FC8F92DF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67" r="6875"/>
          <a:stretch/>
        </p:blipFill>
        <p:spPr>
          <a:xfrm>
            <a:off x="497840" y="1690687"/>
            <a:ext cx="11115040" cy="49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3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35273-51F2-4CB4-B89B-5449B453E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C8DEBD-0E25-ECFB-93BE-5B8F9F2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A95F5-FC61-3108-6167-E6A98B6D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2" y="0"/>
            <a:ext cx="11274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1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723D-18B8-AEEE-2A97-6EEB57EC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this pilot….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D95C5-F02C-944C-C7B0-E2F7D3CC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cut 30 degrees from the pilot (by that point subjects are doing their best) and to zoom in on the others. Perhaps the task is too easy</a:t>
            </a:r>
          </a:p>
        </p:txBody>
      </p:sp>
    </p:spTree>
    <p:extLst>
      <p:ext uri="{BB962C8B-B14F-4D97-AF65-F5344CB8AC3E}">
        <p14:creationId xmlns:p14="http://schemas.microsoft.com/office/powerpoint/2010/main" val="196368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ED8F-373F-E32B-AD64-39FB4884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782955"/>
          </a:xfrm>
        </p:spPr>
        <p:txBody>
          <a:bodyPr>
            <a:noAutofit/>
          </a:bodyPr>
          <a:lstStyle/>
          <a:p>
            <a:r>
              <a:rPr lang="en-US" sz="3200" dirty="0"/>
              <a:t>With 300 </a:t>
            </a:r>
            <a:r>
              <a:rPr lang="en-US" sz="3200" dirty="0" err="1"/>
              <a:t>ms</a:t>
            </a:r>
            <a:r>
              <a:rPr lang="en-US" sz="3200" dirty="0"/>
              <a:t> tokens, subjects also plateau beyond 5 degrees *sad trumpet noise*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2DAF8-5454-B671-90B5-64B12D913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17" r="8083"/>
          <a:stretch/>
        </p:blipFill>
        <p:spPr>
          <a:xfrm>
            <a:off x="838200" y="1212683"/>
            <a:ext cx="10241280" cy="49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6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1FCB4-8B5A-49D2-9013-9D0DB9C5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1" r="6874"/>
          <a:stretch/>
        </p:blipFill>
        <p:spPr>
          <a:xfrm>
            <a:off x="294639" y="0"/>
            <a:ext cx="1137568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8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9301-AF74-47B3-A632-C816B3CD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BF775-E61A-B39C-A474-15935950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in FA rates with larger ILDs is much lower than in previous experiments…</a:t>
            </a:r>
            <a:r>
              <a:rPr lang="en-US" dirty="0" err="1"/>
              <a:t>whats</a:t>
            </a:r>
            <a:r>
              <a:rPr lang="en-US" dirty="0"/>
              <a:t> going on?!</a:t>
            </a:r>
          </a:p>
          <a:p>
            <a:r>
              <a:rPr lang="en-US" dirty="0"/>
              <a:t>Ben’s hypothesis: With “</a:t>
            </a:r>
            <a:r>
              <a:rPr lang="en-US" dirty="0" err="1"/>
              <a:t>sh</a:t>
            </a:r>
            <a:r>
              <a:rPr lang="en-US" dirty="0"/>
              <a:t>” sound every token, subjects rely on the high frequency information to segregate with ILDs</a:t>
            </a:r>
          </a:p>
          <a:p>
            <a:r>
              <a:rPr lang="en-US" dirty="0"/>
              <a:t>To test this hypothesis: (5 deg, 10 deg)*(Natural, Magnified)*(Broadband, Low Passed tokens)</a:t>
            </a:r>
          </a:p>
          <a:p>
            <a:pPr lvl="1"/>
            <a:r>
              <a:rPr lang="en-US" sz="2400" dirty="0"/>
              <a:t>4</a:t>
            </a:r>
            <a:r>
              <a:rPr lang="en-US" sz="2400" baseline="30000" dirty="0"/>
              <a:t>th</a:t>
            </a:r>
            <a:r>
              <a:rPr lang="en-US" sz="2400" dirty="0"/>
              <a:t> order </a:t>
            </a:r>
            <a:r>
              <a:rPr lang="en-US" sz="2400" dirty="0" err="1"/>
              <a:t>butterworth</a:t>
            </a:r>
            <a:r>
              <a:rPr lang="en-US" sz="2400" dirty="0"/>
              <a:t>, cutoff = 1.2 kHz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filtfilt</a:t>
            </a:r>
            <a:r>
              <a:rPr lang="en-US" dirty="0"/>
              <a:t> so phase info (i.e. ITDs) are better preserved</a:t>
            </a:r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9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06F96C-1678-8526-85C8-B11181480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83" r="6875"/>
          <a:stretch/>
        </p:blipFill>
        <p:spPr>
          <a:xfrm>
            <a:off x="586740" y="945515"/>
            <a:ext cx="11018520" cy="56079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4925C-773E-F689-B86B-D169E2AC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42735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Subjects rely on high frequency “</a:t>
            </a:r>
            <a:r>
              <a:rPr lang="en-US" sz="2800" dirty="0" err="1"/>
              <a:t>sh</a:t>
            </a:r>
            <a:r>
              <a:rPr lang="en-US" sz="2800" dirty="0"/>
              <a:t>” information to perform the task with ILDs?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6FCE3-B6BD-8291-F4C9-B4BB7666E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4273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Also, here I see differences at 10???? Eat it 500 </a:t>
            </a:r>
            <a:r>
              <a:rPr lang="en-US" dirty="0" err="1"/>
              <a:t>ms</a:t>
            </a:r>
            <a:r>
              <a:rPr lang="en-US" dirty="0"/>
              <a:t> tokens!!!</a:t>
            </a:r>
          </a:p>
        </p:txBody>
      </p:sp>
    </p:spTree>
    <p:extLst>
      <p:ext uri="{BB962C8B-B14F-4D97-AF65-F5344CB8AC3E}">
        <p14:creationId xmlns:p14="http://schemas.microsoft.com/office/powerpoint/2010/main" val="395168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E54CF-DB06-934E-136B-E485C591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67" r="7750"/>
          <a:stretch/>
        </p:blipFill>
        <p:spPr>
          <a:xfrm>
            <a:off x="375920" y="92709"/>
            <a:ext cx="11480800" cy="66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0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CEB0-ECD8-2F92-1271-0D7B8568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Tracks (5 deg)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64D3-0AD1-88ED-BE29-253E10C7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451963"/>
            <a:ext cx="8268854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800 </a:t>
            </a:r>
            <a:r>
              <a:rPr lang="en-US" dirty="0" err="1"/>
              <a:t>ms</a:t>
            </a:r>
            <a:r>
              <a:rPr lang="en-US" dirty="0"/>
              <a:t>/pair = 6.4 sec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5359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698B578-403D-6421-AC5C-B59023F7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3" y="354014"/>
            <a:ext cx="11796054" cy="614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76D32694-B9EA-8E0C-721B-D639BFF729D4}"/>
              </a:ext>
            </a:extLst>
          </p:cNvPr>
          <p:cNvSpPr/>
          <p:nvPr/>
        </p:nvSpPr>
        <p:spPr>
          <a:xfrm>
            <a:off x="4216400" y="2418080"/>
            <a:ext cx="528320" cy="274320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3B99A-BCFE-E29D-83C1-F0624B46E0CF}"/>
              </a:ext>
            </a:extLst>
          </p:cNvPr>
          <p:cNvSpPr txBox="1"/>
          <p:nvPr/>
        </p:nvSpPr>
        <p:spPr>
          <a:xfrm>
            <a:off x="4023852" y="1977628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300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34A11BF1-8936-E392-A685-E1648996F186}"/>
              </a:ext>
            </a:extLst>
          </p:cNvPr>
          <p:cNvSpPr/>
          <p:nvPr/>
        </p:nvSpPr>
        <p:spPr>
          <a:xfrm>
            <a:off x="6583680" y="3850640"/>
            <a:ext cx="366743" cy="179662"/>
          </a:xfrm>
          <a:prstGeom prst="left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DD0A3A-3CC2-4728-B0FC-DABD7CFB8F16}"/>
              </a:ext>
            </a:extLst>
          </p:cNvPr>
          <p:cNvSpPr txBox="1"/>
          <p:nvPr/>
        </p:nvSpPr>
        <p:spPr>
          <a:xfrm>
            <a:off x="6401292" y="4221480"/>
            <a:ext cx="9134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859A9-8D6F-4405-68E9-BA7046DFD72A}"/>
              </a:ext>
            </a:extLst>
          </p:cNvPr>
          <p:cNvSpPr txBox="1"/>
          <p:nvPr/>
        </p:nvSpPr>
        <p:spPr>
          <a:xfrm>
            <a:off x="7467600" y="5703332"/>
            <a:ext cx="413512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dirty="0"/>
              <a:t> token pairs * 600 </a:t>
            </a:r>
            <a:r>
              <a:rPr lang="en-US" dirty="0" err="1"/>
              <a:t>ms</a:t>
            </a:r>
            <a:r>
              <a:rPr lang="en-US" dirty="0"/>
              <a:t>/pair </a:t>
            </a:r>
            <a:r>
              <a:rPr lang="en-US"/>
              <a:t>= 4.8 sec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AE64E-65FB-92C5-E048-C9044EA41537}"/>
              </a:ext>
            </a:extLst>
          </p:cNvPr>
          <p:cNvSpPr txBox="1"/>
          <p:nvPr/>
        </p:nvSpPr>
        <p:spPr>
          <a:xfrm>
            <a:off x="8280400" y="4950430"/>
            <a:ext cx="119838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 9.6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61F99-2B64-3310-D768-73078353ECDA}"/>
              </a:ext>
            </a:extLst>
          </p:cNvPr>
          <p:cNvSpPr txBox="1"/>
          <p:nvPr/>
        </p:nvSpPr>
        <p:spPr>
          <a:xfrm rot="1394237">
            <a:off x="7174880" y="4057014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0E44C-2538-4BDF-08AE-E6A3CE3B9577}"/>
              </a:ext>
            </a:extLst>
          </p:cNvPr>
          <p:cNvSpPr txBox="1"/>
          <p:nvPr/>
        </p:nvSpPr>
        <p:spPr>
          <a:xfrm>
            <a:off x="7599680" y="3368318"/>
            <a:ext cx="79248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  <a:r>
              <a:rPr lang="en-US" dirty="0" err="1"/>
              <a:t>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28AFF-3E5A-E29A-19DC-75530AE9DA6F}"/>
              </a:ext>
            </a:extLst>
          </p:cNvPr>
          <p:cNvSpPr txBox="1"/>
          <p:nvPr/>
        </p:nvSpPr>
        <p:spPr>
          <a:xfrm rot="1394237">
            <a:off x="8241187" y="3048409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D37355-03EB-6DD5-83DE-FCACA5A58186}"/>
              </a:ext>
            </a:extLst>
          </p:cNvPr>
          <p:cNvSpPr txBox="1"/>
          <p:nvPr/>
        </p:nvSpPr>
        <p:spPr>
          <a:xfrm rot="1394237">
            <a:off x="7127038" y="5152611"/>
            <a:ext cx="58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899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7F0E-C5DA-1582-B2A9-EB985F98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Questions/To 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FF680-40F9-2463-23E9-84DC0AC0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904"/>
            <a:ext cx="10515600" cy="491045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Target/Masker lead for the whole thing </a:t>
            </a:r>
            <a:r>
              <a:rPr lang="en-US" dirty="0">
                <a:sym typeface="Wingdings" panose="05000000000000000000" pitchFamily="2" charset="2"/>
              </a:rPr>
              <a:t> First ERP dilemma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Only attenuation for ILD magnification?? Half and Half attenuation/amplification?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Number of trials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Alpha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NIRS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ERPs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Ensure ILDs only for ILD condition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 Maximum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/Distance between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DOUBLE CHECK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Currently: No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 within 2 indices of each other (in either target or masker)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in masker when it occurs in target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Bash cannot occur on the first OR last token pair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Smoothing filter  I hear the intensity transitions in Magnified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Min/max number of </a:t>
            </a:r>
            <a:r>
              <a:rPr lang="en-US" dirty="0" err="1">
                <a:sym typeface="Wingdings" panose="05000000000000000000" pitchFamily="2" charset="2"/>
              </a:rPr>
              <a:t>bashs</a:t>
            </a:r>
            <a:r>
              <a:rPr lang="en-US" dirty="0">
                <a:sym typeface="Wingdings" panose="05000000000000000000" pitchFamily="2" charset="2"/>
              </a:rPr>
              <a:t>: 2-4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Write all word orders to a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Plot gain tracks for </a:t>
            </a:r>
            <a:r>
              <a:rPr lang="en-US" dirty="0" err="1">
                <a:sym typeface="Wingdings" panose="05000000000000000000" pitchFamily="2" charset="2"/>
              </a:rPr>
              <a:t>ild</a:t>
            </a:r>
            <a:r>
              <a:rPr lang="en-US" dirty="0">
                <a:sym typeface="Wingdings" panose="05000000000000000000" pitchFamily="2" charset="2"/>
              </a:rPr>
              <a:t> mag</a:t>
            </a:r>
          </a:p>
        </p:txBody>
      </p:sp>
    </p:spTree>
    <p:extLst>
      <p:ext uri="{BB962C8B-B14F-4D97-AF65-F5344CB8AC3E}">
        <p14:creationId xmlns:p14="http://schemas.microsoft.com/office/powerpoint/2010/main" val="73825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6BDE-388C-1DE9-6EF3-28A4F69B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Stimulus generation flow diagram (for each condition, for each trial….)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5916D9D-B9A3-1938-1FEA-3D92E820D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857890"/>
              </p:ext>
            </p:extLst>
          </p:nvPr>
        </p:nvGraphicFramePr>
        <p:xfrm>
          <a:off x="0" y="1246293"/>
          <a:ext cx="11958320" cy="5804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3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E12F-1872-A6BE-A57F-430EB6AD7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Stimuli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1E7C6-004C-5904-83F3-F8F190543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4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A01C-E973-1C90-5FE2-3D6F5171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between word pair delay (all examples ITD500, within word delay = 250)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110-0DFA-2DC6-3C31-9B97B3AD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250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13" name="0__SID~1">
            <a:hlinkClick r:id="" action="ppaction://media"/>
            <a:extLst>
              <a:ext uri="{FF2B5EF4-FFF2-40B4-BE49-F238E27FC236}">
                <a16:creationId xmlns:a16="http://schemas.microsoft.com/office/drawing/2014/main" id="{D49CB46B-7122-F3CC-4A5A-9A4E511C0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3987007"/>
            <a:ext cx="487363" cy="487363"/>
          </a:xfrm>
          <a:prstGeom prst="rect">
            <a:avLst/>
          </a:prstGeom>
        </p:spPr>
      </p:pic>
      <p:pic>
        <p:nvPicPr>
          <p:cNvPr id="14" name="0__SID~1">
            <a:hlinkClick r:id="" action="ppaction://media"/>
            <a:extLst>
              <a:ext uri="{FF2B5EF4-FFF2-40B4-BE49-F238E27FC236}">
                <a16:creationId xmlns:a16="http://schemas.microsoft.com/office/drawing/2014/main" id="{AA3B60F5-8EF8-7F84-158C-285791DF4E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14245" y="1896268"/>
            <a:ext cx="487363" cy="487363"/>
          </a:xfrm>
          <a:prstGeom prst="rect">
            <a:avLst/>
          </a:prstGeom>
        </p:spPr>
      </p:pic>
      <p:pic>
        <p:nvPicPr>
          <p:cNvPr id="15" name="0__SID~1">
            <a:hlinkClick r:id="" action="ppaction://media"/>
            <a:extLst>
              <a:ext uri="{FF2B5EF4-FFF2-40B4-BE49-F238E27FC236}">
                <a16:creationId xmlns:a16="http://schemas.microsoft.com/office/drawing/2014/main" id="{C3ACAB87-DE50-BE5C-2A49-EA7AF26184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57926" y="5276056"/>
            <a:ext cx="487363" cy="487363"/>
          </a:xfrm>
          <a:prstGeom prst="rect">
            <a:avLst/>
          </a:prstGeom>
        </p:spPr>
      </p:pic>
      <p:pic>
        <p:nvPicPr>
          <p:cNvPr id="16" name="0__SID~1">
            <a:hlinkClick r:id="" action="ppaction://media"/>
            <a:extLst>
              <a:ext uri="{FF2B5EF4-FFF2-40B4-BE49-F238E27FC236}">
                <a16:creationId xmlns:a16="http://schemas.microsoft.com/office/drawing/2014/main" id="{E67CFD0D-36F7-D254-C896-2D284D25FC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54885" y="2893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6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2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191D-568E-B5DC-DFE7-98C55D0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change the within word pair delay (all examples ITD500, between word delay = 100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74108-3B5E-5924-3F7F-EC16DF5A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250 </a:t>
            </a:r>
            <a:r>
              <a:rPr lang="en-US" dirty="0" err="1">
                <a:highlight>
                  <a:srgbClr val="FFFF00"/>
                </a:highlight>
              </a:rPr>
              <a:t>ms</a:t>
            </a:r>
            <a:endParaRPr lang="en-US" dirty="0">
              <a:highlight>
                <a:srgbClr val="FFFF00"/>
              </a:highlight>
            </a:endParaRPr>
          </a:p>
          <a:p>
            <a:endParaRPr lang="en-US" dirty="0"/>
          </a:p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</a:t>
            </a:r>
          </a:p>
        </p:txBody>
      </p:sp>
      <p:pic>
        <p:nvPicPr>
          <p:cNvPr id="19" name="0__SID~1">
            <a:hlinkClick r:id="" action="ppaction://media"/>
            <a:extLst>
              <a:ext uri="{FF2B5EF4-FFF2-40B4-BE49-F238E27FC236}">
                <a16:creationId xmlns:a16="http://schemas.microsoft.com/office/drawing/2014/main" id="{02F7AF52-66AB-F838-AB7E-7B2789B16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1825625"/>
            <a:ext cx="487363" cy="487363"/>
          </a:xfrm>
          <a:prstGeom prst="rect">
            <a:avLst/>
          </a:prstGeom>
        </p:spPr>
      </p:pic>
      <p:pic>
        <p:nvPicPr>
          <p:cNvPr id="20" name="0__SID~1">
            <a:hlinkClick r:id="" action="ppaction://media"/>
            <a:extLst>
              <a:ext uri="{FF2B5EF4-FFF2-40B4-BE49-F238E27FC236}">
                <a16:creationId xmlns:a16="http://schemas.microsoft.com/office/drawing/2014/main" id="{605BC926-D6F0-0AC6-B3D5-74AE8A4E2C6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2818765"/>
            <a:ext cx="487363" cy="487363"/>
          </a:xfrm>
          <a:prstGeom prst="rect">
            <a:avLst/>
          </a:prstGeom>
        </p:spPr>
      </p:pic>
      <p:pic>
        <p:nvPicPr>
          <p:cNvPr id="21" name="0__SID~1">
            <a:hlinkClick r:id="" action="ppaction://media"/>
            <a:extLst>
              <a:ext uri="{FF2B5EF4-FFF2-40B4-BE49-F238E27FC236}">
                <a16:creationId xmlns:a16="http://schemas.microsoft.com/office/drawing/2014/main" id="{602C6F7E-49CC-1AB6-105C-E9BAC52E8E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4901565"/>
            <a:ext cx="487363" cy="487363"/>
          </a:xfrm>
          <a:prstGeom prst="rect">
            <a:avLst/>
          </a:prstGeom>
        </p:spPr>
      </p:pic>
      <p:pic>
        <p:nvPicPr>
          <p:cNvPr id="22" name="0__SID~1">
            <a:hlinkClick r:id="" action="ppaction://media"/>
            <a:extLst>
              <a:ext uri="{FF2B5EF4-FFF2-40B4-BE49-F238E27FC236}">
                <a16:creationId xmlns:a16="http://schemas.microsoft.com/office/drawing/2014/main" id="{4E58B72A-7253-9E90-F7BF-9624A66B6C2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22245" y="39125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3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2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12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F265-1C03-D112-0F21-F6026399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ILD Azimuth? (between delay = 100, within delay = 250)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F940-D75B-25B2-BB6E-03D88EAF2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12153"/>
              </p:ext>
            </p:extLst>
          </p:nvPr>
        </p:nvGraphicFramePr>
        <p:xfrm>
          <a:off x="3982720" y="1908386"/>
          <a:ext cx="4389120" cy="4257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857202302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397225618"/>
                    </a:ext>
                  </a:extLst>
                </a:gridCol>
              </a:tblGrid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Magnified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75120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582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6146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2297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931137"/>
                  </a:ext>
                </a:extLst>
              </a:tr>
              <a:tr h="709507"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3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45A1-A97E-597D-8E67-FE8CE37B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ITD 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FB09D-03A3-76CF-4B50-FCDA7BF7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560" y="200025"/>
            <a:ext cx="10515600" cy="50101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ITDs: 50,100,200,400 (60 trials each, 4 blocks of 60 trials), 12 token pairs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2D39-F274-F695-1E21-9A948BB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37" y="1690688"/>
            <a:ext cx="93059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28074</TotalTime>
  <Words>629</Words>
  <Application>Microsoft Office PowerPoint</Application>
  <PresentationFormat>Widescreen</PresentationFormat>
  <Paragraphs>94</Paragraphs>
  <Slides>20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Wingdings</vt:lpstr>
      <vt:lpstr>Office Theme</vt:lpstr>
      <vt:lpstr>MILD-Master Stimuli</vt:lpstr>
      <vt:lpstr>PowerPoint Presentation</vt:lpstr>
      <vt:lpstr>Questions/To Dos</vt:lpstr>
      <vt:lpstr>Stimulus generation flow diagram (for each condition, for each trial….)</vt:lpstr>
      <vt:lpstr>Example Stimuli</vt:lpstr>
      <vt:lpstr>What if we change the between word pair delay (all examples ITD500, within word delay = 250)</vt:lpstr>
      <vt:lpstr>What if we change the within word pair delay (all examples ITD500, between word delay = 100 ms)</vt:lpstr>
      <vt:lpstr>ILD Azimuth? (between delay = 100, within delay = 250) </vt:lpstr>
      <vt:lpstr>ITD Pilot</vt:lpstr>
      <vt:lpstr>ILD to ITD matching (6 match trials per ITD, 5 subbies)</vt:lpstr>
      <vt:lpstr>With 500 ms tokens, behavior seems to plateau beyond 5 deg. Natural ILDs (Maybe 10 if Ben stares at it!!)</vt:lpstr>
      <vt:lpstr>PowerPoint Presentation</vt:lpstr>
      <vt:lpstr>After this pilot…. </vt:lpstr>
      <vt:lpstr>With 300 ms tokens, subjects also plateau beyond 5 degrees *sad trumpet noise*</vt:lpstr>
      <vt:lpstr>PowerPoint Presentation</vt:lpstr>
      <vt:lpstr>Question</vt:lpstr>
      <vt:lpstr>Subjects rely on high frequency “sh” information to perform the task with ILDs?</vt:lpstr>
      <vt:lpstr>PowerPoint Presentation</vt:lpstr>
      <vt:lpstr>ITD Tracks (5 deg)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Noah Richardson</dc:creator>
  <cp:lastModifiedBy>Ben Noah Richardson</cp:lastModifiedBy>
  <cp:revision>48</cp:revision>
  <dcterms:created xsi:type="dcterms:W3CDTF">2024-09-03T18:16:49Z</dcterms:created>
  <dcterms:modified xsi:type="dcterms:W3CDTF">2024-10-13T17:22:52Z</dcterms:modified>
</cp:coreProperties>
</file>